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notesMasterIdLst>
    <p:notesMasterId r:id="rId24"/>
  </p:notesMasterIdLst>
  <p:sldIdLst>
    <p:sldId id="315" r:id="rId2"/>
    <p:sldId id="317" r:id="rId3"/>
    <p:sldId id="321" r:id="rId4"/>
    <p:sldId id="323" r:id="rId5"/>
    <p:sldId id="324" r:id="rId6"/>
    <p:sldId id="325" r:id="rId7"/>
    <p:sldId id="326" r:id="rId8"/>
    <p:sldId id="327" r:id="rId9"/>
    <p:sldId id="331" r:id="rId10"/>
    <p:sldId id="332" r:id="rId11"/>
    <p:sldId id="333" r:id="rId12"/>
    <p:sldId id="328" r:id="rId13"/>
    <p:sldId id="268" r:id="rId14"/>
    <p:sldId id="269" r:id="rId15"/>
    <p:sldId id="298" r:id="rId16"/>
    <p:sldId id="334" r:id="rId17"/>
    <p:sldId id="271" r:id="rId18"/>
    <p:sldId id="272" r:id="rId19"/>
    <p:sldId id="306" r:id="rId20"/>
    <p:sldId id="335" r:id="rId21"/>
    <p:sldId id="274" r:id="rId22"/>
    <p:sldId id="29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42" autoAdjust="0"/>
    <p:restoredTop sz="94684" autoAdjust="0"/>
  </p:normalViewPr>
  <p:slideViewPr>
    <p:cSldViewPr>
      <p:cViewPr varScale="1">
        <p:scale>
          <a:sx n="89" d="100"/>
          <a:sy n="89" d="100"/>
        </p:scale>
        <p:origin x="-91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26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CAFC3-8380-458D-A861-F07FA55D8CD2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1880E-328D-44C6-8B06-AEECBDE67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1880E-328D-44C6-8B06-AEECBDE6781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hare Bazaar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The biggest </a:t>
            </a:r>
            <a:r>
              <a:rPr lang="en-US" dirty="0" smtClean="0">
                <a:solidFill>
                  <a:srgbClr val="FF0000"/>
                </a:solidFill>
              </a:rPr>
              <a:t>Risk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in life..is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taking one!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200" y="586740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Magneto" pitchFamily="82" charset="0"/>
              </a:rPr>
              <a:t>					Krishna</a:t>
            </a:r>
            <a:endParaRPr lang="en-IN" sz="2800" b="1" dirty="0">
              <a:solidFill>
                <a:srgbClr val="FF0000"/>
              </a:solidFill>
              <a:latin typeface="Magneto" pitchFamily="82" charset="0"/>
            </a:endParaRPr>
          </a:p>
        </p:txBody>
      </p:sp>
      <p:pic>
        <p:nvPicPr>
          <p:cNvPr id="1026" name="Picture 2" descr="C:\Users\krishna\Desktop\FinForum\Posters_FinanceForum\Logo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762000"/>
            <a:ext cx="4038600" cy="885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Application Supported by Blocked Amounts</a:t>
            </a:r>
          </a:p>
          <a:p>
            <a:endParaRPr lang="en-IN" sz="2000" dirty="0" smtClean="0"/>
          </a:p>
          <a:p>
            <a:r>
              <a:rPr lang="en-IN" sz="2000" dirty="0" smtClean="0"/>
              <a:t>IPO applicant's account doesn't get debited until shares are allotted to him.</a:t>
            </a:r>
          </a:p>
          <a:p>
            <a:endParaRPr lang="en-IN" sz="2000" dirty="0" smtClean="0"/>
          </a:p>
          <a:p>
            <a:r>
              <a:rPr lang="en-IN" sz="2000" dirty="0" smtClean="0"/>
              <a:t>QIBs are not allowed to participate in IPOs through ASBA facility.</a:t>
            </a:r>
          </a:p>
          <a:p>
            <a:endParaRPr lang="en-US" sz="2000" dirty="0" smtClean="0"/>
          </a:p>
          <a:p>
            <a:r>
              <a:rPr lang="en-US" sz="2000" dirty="0" smtClean="0"/>
              <a:t>Amount is blocked. It can also be unblocked before allocation. </a:t>
            </a:r>
          </a:p>
          <a:p>
            <a:endParaRPr lang="en-US" sz="2000" dirty="0" smtClean="0"/>
          </a:p>
          <a:p>
            <a:r>
              <a:rPr lang="en-US" sz="2000" dirty="0" smtClean="0"/>
              <a:t>If application is selected then money is debited.</a:t>
            </a:r>
            <a:endParaRPr lang="en-IN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ASBA</a:t>
            </a:r>
            <a:endParaRPr lang="en-IN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The upper price of the band can be a maximum of 1.2 times the floor price.</a:t>
            </a:r>
          </a:p>
          <a:p>
            <a:endParaRPr lang="en-IN" dirty="0" smtClean="0"/>
          </a:p>
          <a:p>
            <a:r>
              <a:rPr lang="en-IN" dirty="0" smtClean="0"/>
              <a:t>Book-building process has a book running lead manager (BRLM), a merchant banker, who manages the issue.</a:t>
            </a:r>
          </a:p>
          <a:p>
            <a:endParaRPr lang="en-IN" dirty="0" smtClean="0"/>
          </a:p>
          <a:p>
            <a:r>
              <a:rPr lang="en-IN" dirty="0" smtClean="0"/>
              <a:t>The cut-off price is arrived at by the method of </a:t>
            </a:r>
            <a:r>
              <a:rPr lang="en-IN" b="1" dirty="0" smtClean="0"/>
              <a:t>Dutch auction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US" dirty="0" smtClean="0"/>
              <a:t>QIB – Discretion of BRLM</a:t>
            </a:r>
          </a:p>
          <a:p>
            <a:endParaRPr lang="en-US" dirty="0" smtClean="0"/>
          </a:p>
          <a:p>
            <a:r>
              <a:rPr lang="en-US" dirty="0" smtClean="0"/>
              <a:t>HNI/RI – Proportionate allotment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Band</a:t>
            </a:r>
            <a:endParaRPr lang="en-IN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4648200" cy="4525963"/>
          </a:xfrm>
        </p:spPr>
        <p:txBody>
          <a:bodyPr/>
          <a:lstStyle/>
          <a:p>
            <a:r>
              <a:rPr lang="en-US" dirty="0" smtClean="0"/>
              <a:t>Book Building Process.</a:t>
            </a:r>
          </a:p>
          <a:p>
            <a:pPr lvl="1"/>
            <a:r>
              <a:rPr lang="en-US" dirty="0" smtClean="0"/>
              <a:t>Price Band</a:t>
            </a:r>
          </a:p>
          <a:p>
            <a:pPr lvl="1"/>
            <a:r>
              <a:rPr lang="en-US" smtClean="0"/>
              <a:t>Process </a:t>
            </a:r>
            <a:r>
              <a:rPr lang="en-US" dirty="0" smtClean="0"/>
              <a:t>is open for 3 days for Retail Investors and 2 days for QIBs.</a:t>
            </a:r>
          </a:p>
          <a:p>
            <a:pPr lvl="1"/>
            <a:r>
              <a:rPr lang="en-US" dirty="0" smtClean="0"/>
              <a:t>Max 15 days for the allotment.</a:t>
            </a:r>
          </a:p>
          <a:p>
            <a:pPr lvl="1"/>
            <a:r>
              <a:rPr lang="en-US" dirty="0" smtClean="0"/>
              <a:t>Max 7 days for listing then.</a:t>
            </a:r>
          </a:p>
          <a:p>
            <a:pPr lvl="1">
              <a:buNone/>
            </a:pPr>
            <a:endParaRPr lang="en-US" dirty="0" smtClean="0"/>
          </a:p>
          <a:p>
            <a:pPr marL="228600" lvl="1">
              <a:buFont typeface="Wingdings" pitchFamily="2" charset="2"/>
              <a:buChar char="Ø"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57200"/>
            <a:ext cx="8229600" cy="1143000"/>
          </a:xfrm>
        </p:spPr>
        <p:txBody>
          <a:bodyPr/>
          <a:lstStyle/>
          <a:p>
            <a:r>
              <a:rPr lang="en-US" dirty="0" smtClean="0"/>
              <a:t>Initial Public Offering</a:t>
            </a:r>
            <a:endParaRPr lang="en-US" dirty="0"/>
          </a:p>
        </p:txBody>
      </p:sp>
      <p:pic>
        <p:nvPicPr>
          <p:cNvPr id="63490" name="Picture 2" descr="http://1.bp.blogspot.com/-Nlt27sfzcsU/Ti0aJICxhWI/AAAAAAAAGJM/JwNfdGrekVI/s400/getimage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676400"/>
            <a:ext cx="3448050" cy="4360771"/>
          </a:xfrm>
          <a:prstGeom prst="rect">
            <a:avLst/>
          </a:prstGeom>
          <a:noFill/>
        </p:spPr>
      </p:pic>
      <p:pic>
        <p:nvPicPr>
          <p:cNvPr id="5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where securities are traded after being initially offered to the public in the primary market.</a:t>
            </a:r>
          </a:p>
          <a:p>
            <a:pPr lvl="1"/>
            <a:r>
              <a:rPr lang="en-US" dirty="0" smtClean="0"/>
              <a:t>For general investor-The secondary market provides an efficient platform for trading of his securities.</a:t>
            </a:r>
          </a:p>
          <a:p>
            <a:pPr lvl="1"/>
            <a:r>
              <a:rPr lang="en-US" dirty="0" smtClean="0"/>
              <a:t>For the company-serve as a monitoring and control conduit.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Market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BSE - Bombay Stock Exchange.</a:t>
            </a:r>
          </a:p>
          <a:p>
            <a:pPr lvl="1"/>
            <a:r>
              <a:rPr lang="en-US" sz="2000" dirty="0" smtClean="0"/>
              <a:t>Oldest stock exchange in Asia. Established in 1875 as The Native Share &amp; Stock Brokers' Association.</a:t>
            </a:r>
          </a:p>
          <a:p>
            <a:pPr lvl="1"/>
            <a:r>
              <a:rPr lang="en-US" sz="2000" dirty="0" smtClean="0"/>
              <a:t>BSE is the world's number 1 exchange in the world in terms of the number of listed companies</a:t>
            </a:r>
          </a:p>
          <a:p>
            <a:pPr lvl="1"/>
            <a:r>
              <a:rPr lang="en-US" sz="2000" dirty="0" smtClean="0"/>
              <a:t>30 company index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b="1" dirty="0" smtClean="0"/>
              <a:t>Market Barometer – SENSEX</a:t>
            </a:r>
          </a:p>
          <a:p>
            <a:pPr lvl="1">
              <a:buNone/>
            </a:pPr>
            <a:r>
              <a:rPr lang="en-US" sz="2000" dirty="0" smtClean="0"/>
              <a:t>Day’s </a:t>
            </a:r>
            <a:r>
              <a:rPr lang="en-US" sz="2000" dirty="0" err="1" smtClean="0"/>
              <a:t>Weightages</a:t>
            </a:r>
            <a:r>
              <a:rPr lang="en-US" sz="2000" dirty="0" smtClean="0"/>
              <a:t> (As on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Sep)</a:t>
            </a:r>
          </a:p>
          <a:p>
            <a:pPr lvl="1">
              <a:buNone/>
            </a:pPr>
            <a:r>
              <a:rPr lang="en-US" sz="2000" dirty="0" smtClean="0"/>
              <a:t>RIL- 9.93% </a:t>
            </a:r>
          </a:p>
          <a:p>
            <a:pPr lvl="1">
              <a:buNone/>
            </a:pPr>
            <a:r>
              <a:rPr lang="en-US" sz="2000" dirty="0" smtClean="0"/>
              <a:t>CIL – 9.2%</a:t>
            </a:r>
          </a:p>
          <a:p>
            <a:pPr lvl="1">
              <a:buNone/>
            </a:pPr>
            <a:r>
              <a:rPr lang="en-US" sz="2000" dirty="0" smtClean="0"/>
              <a:t>ONGC – 8.5%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Exchange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Incorporated in 1993. It is the largest stock exchange in India in terms of daily turnover and number of trades, for both equities and derivative trading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50 stock index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/>
              <a:t>Circuit limits</a:t>
            </a:r>
          </a:p>
          <a:p>
            <a:pPr lvl="1">
              <a:buFont typeface="Wingdings" pitchFamily="2" charset="2"/>
              <a:buChar char="Ø"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b="1" dirty="0" smtClean="0"/>
              <a:t>Market Barometer – S&amp;P CNX NIFTY</a:t>
            </a:r>
          </a:p>
          <a:p>
            <a:pPr lvl="1">
              <a:buNone/>
            </a:pPr>
            <a:r>
              <a:rPr lang="en-US" sz="2000" dirty="0" smtClean="0"/>
              <a:t>Day’s </a:t>
            </a:r>
            <a:r>
              <a:rPr lang="en-US" sz="2000" dirty="0" err="1" smtClean="0"/>
              <a:t>Weightage</a:t>
            </a:r>
            <a:r>
              <a:rPr lang="en-US" sz="2000" dirty="0" smtClean="0"/>
              <a:t> (5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Sep)</a:t>
            </a:r>
          </a:p>
          <a:p>
            <a:pPr lvl="1">
              <a:buNone/>
            </a:pPr>
            <a:r>
              <a:rPr lang="en-US" sz="2000" dirty="0" smtClean="0"/>
              <a:t>RIL – 8.78%</a:t>
            </a:r>
          </a:p>
          <a:p>
            <a:pPr lvl="1">
              <a:buNone/>
            </a:pPr>
            <a:r>
              <a:rPr lang="en-US" sz="2000" dirty="0" smtClean="0"/>
              <a:t>ONGC – 7.52%</a:t>
            </a:r>
          </a:p>
          <a:p>
            <a:pPr lvl="1">
              <a:buNone/>
            </a:pPr>
            <a:r>
              <a:rPr lang="en-US" sz="2000" dirty="0" smtClean="0"/>
              <a:t>TCS – 6.66%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en-US" sz="4000" dirty="0" smtClean="0"/>
              <a:t>NSE – National Stock Exchange.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Volatility Index is a measure of market’s expectation of volatility over the near term. </a:t>
            </a:r>
          </a:p>
          <a:p>
            <a:endParaRPr lang="en-IN" dirty="0" smtClean="0"/>
          </a:p>
          <a:p>
            <a:r>
              <a:rPr lang="en-IN" dirty="0" smtClean="0"/>
              <a:t>India VIX is a volatility index based on the NIFTY Index Option prices.</a:t>
            </a: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 VIX</a:t>
            </a:r>
            <a:endParaRPr lang="en-IN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Stock specific </a:t>
            </a:r>
            <a:r>
              <a:rPr lang="en-US" dirty="0" smtClean="0"/>
              <a:t>– earning capacity, financial health and management, projects approved and in the pipeline, corporate announcements, etc</a:t>
            </a:r>
          </a:p>
          <a:p>
            <a:r>
              <a:rPr lang="en-US" b="1" dirty="0" smtClean="0"/>
              <a:t>Market specific </a:t>
            </a:r>
            <a:r>
              <a:rPr lang="en-US" dirty="0" smtClean="0"/>
              <a:t>– political and economic changes, government decisions, rainfall, etc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</a:t>
            </a:r>
            <a:r>
              <a:rPr lang="en-US" dirty="0" err="1" smtClean="0"/>
              <a:t>influcing</a:t>
            </a:r>
            <a:r>
              <a:rPr lang="en-US" dirty="0" smtClean="0"/>
              <a:t> stock prices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EPS</a:t>
            </a:r>
            <a:r>
              <a:rPr lang="en-US" sz="3500" dirty="0" smtClean="0"/>
              <a:t> – Earning per share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01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Important indicators</a:t>
            </a:r>
            <a:endParaRPr lang="en-US" dirty="0"/>
          </a:p>
        </p:txBody>
      </p:sp>
      <p:pic>
        <p:nvPicPr>
          <p:cNvPr id="4" name="Picture 3" descr="EPS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0200"/>
            <a:ext cx="6934200" cy="1905000"/>
          </a:xfrm>
          <a:prstGeom prst="rect">
            <a:avLst/>
          </a:prstGeom>
        </p:spPr>
      </p:pic>
      <p:sp>
        <p:nvSpPr>
          <p:cNvPr id="5" name="Title 2"/>
          <p:cNvSpPr txBox="1">
            <a:spLocks/>
          </p:cNvSpPr>
          <p:nvPr/>
        </p:nvSpPr>
        <p:spPr>
          <a:xfrm>
            <a:off x="685800" y="3352800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6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P/E – Price per earning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PE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4495800"/>
            <a:ext cx="7086600" cy="770890"/>
          </a:xfrm>
          <a:prstGeom prst="rect">
            <a:avLst/>
          </a:prstGeom>
        </p:spPr>
      </p:pic>
      <p:pic>
        <p:nvPicPr>
          <p:cNvPr id="7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r>
              <a:rPr lang="en-US" sz="2400" dirty="0" smtClean="0"/>
              <a:t>Price - Volumes</a:t>
            </a:r>
          </a:p>
          <a:p>
            <a:endParaRPr lang="en-US" sz="2400" dirty="0" smtClean="0"/>
          </a:p>
          <a:p>
            <a:r>
              <a:rPr lang="en-US" sz="2400" dirty="0" smtClean="0"/>
              <a:t>Trend Analysis</a:t>
            </a:r>
          </a:p>
          <a:p>
            <a:endParaRPr lang="en-US" sz="2400" dirty="0" smtClean="0"/>
          </a:p>
          <a:p>
            <a:r>
              <a:rPr lang="en-US" sz="2400" dirty="0" smtClean="0"/>
              <a:t>Corporate Announcements</a:t>
            </a:r>
          </a:p>
          <a:p>
            <a:endParaRPr lang="en-US" sz="2400" dirty="0" smtClean="0"/>
          </a:p>
          <a:p>
            <a:r>
              <a:rPr lang="en-US" sz="2400" dirty="0" smtClean="0"/>
              <a:t>Annual Reports and Balance sheets.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Parameters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equity capital of a company is divided into equal units of small denominations, each called a share.</a:t>
            </a:r>
          </a:p>
          <a:p>
            <a:endParaRPr lang="en-US" dirty="0" smtClean="0"/>
          </a:p>
          <a:p>
            <a:r>
              <a:rPr lang="en-US" dirty="0" smtClean="0"/>
              <a:t>Eg- The total equity capital of Rs 2,00,00,000 is divided into 20,00,000 units of Rs 10 each. Each such unit of Rs 10 is called a Share.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shares?</a:t>
            </a:r>
            <a:endParaRPr lang="en-US" dirty="0"/>
          </a:p>
        </p:txBody>
      </p:sp>
      <p:pic>
        <p:nvPicPr>
          <p:cNvPr id="2050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Bid – Price at which investor wants to buy.</a:t>
            </a:r>
          </a:p>
          <a:p>
            <a:r>
              <a:rPr lang="en-US" dirty="0" smtClean="0"/>
              <a:t>Ask – Price at which investor wants to sell.</a:t>
            </a:r>
          </a:p>
          <a:p>
            <a:r>
              <a:rPr lang="en-US" dirty="0" smtClean="0"/>
              <a:t>Market Order.</a:t>
            </a:r>
          </a:p>
          <a:p>
            <a:r>
              <a:rPr lang="en-US" dirty="0" smtClean="0"/>
              <a:t>Limit Order</a:t>
            </a:r>
          </a:p>
          <a:p>
            <a:r>
              <a:rPr lang="en-US" dirty="0" smtClean="0"/>
              <a:t>Stop loss Trigger Price</a:t>
            </a:r>
          </a:p>
          <a:p>
            <a:r>
              <a:rPr lang="en-US" dirty="0" smtClean="0"/>
              <a:t>Margin Buy</a:t>
            </a:r>
          </a:p>
          <a:p>
            <a:r>
              <a:rPr lang="en-US" dirty="0" smtClean="0"/>
              <a:t>Margin Sell</a:t>
            </a:r>
          </a:p>
          <a:p>
            <a:r>
              <a:rPr lang="en-US" dirty="0" smtClean="0"/>
              <a:t>Rolling Settlement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 used terms</a:t>
            </a:r>
            <a:endParaRPr lang="en-IN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Portfolio is a combination of different investment assets mixed and matched for the purpose of achieving an investor's goal.</a:t>
            </a:r>
          </a:p>
          <a:p>
            <a:r>
              <a:rPr lang="en-US" dirty="0" smtClean="0"/>
              <a:t>Ex- buying the stocks of Realty, Metals, Healthcare, Textiles, Capital Goods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Portfolio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5400" dirty="0" smtClean="0"/>
              <a:t>         Thank You</a:t>
            </a:r>
            <a:endParaRPr lang="en-US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Securities one can invest in – </a:t>
            </a:r>
          </a:p>
          <a:p>
            <a:pPr lvl="2"/>
            <a:r>
              <a:rPr lang="en-US" dirty="0" smtClean="0"/>
              <a:t>Shares</a:t>
            </a:r>
          </a:p>
          <a:p>
            <a:pPr lvl="2"/>
            <a:r>
              <a:rPr lang="en-US" dirty="0" smtClean="0"/>
              <a:t>Government securities</a:t>
            </a:r>
          </a:p>
          <a:p>
            <a:pPr lvl="2"/>
            <a:r>
              <a:rPr lang="en-US" dirty="0" smtClean="0"/>
              <a:t>Derivative Products</a:t>
            </a:r>
          </a:p>
          <a:p>
            <a:pPr lvl="2"/>
            <a:r>
              <a:rPr lang="en-US" dirty="0" smtClean="0"/>
              <a:t>Units of Mutual Funds</a:t>
            </a:r>
          </a:p>
          <a:p>
            <a:pPr lvl="2"/>
            <a:r>
              <a:rPr lang="en-US" dirty="0" smtClean="0"/>
              <a:t>Commodities</a:t>
            </a:r>
          </a:p>
          <a:p>
            <a:pPr lvl="2"/>
            <a:r>
              <a:rPr lang="en-US" dirty="0" smtClean="0"/>
              <a:t>Currencies</a:t>
            </a:r>
          </a:p>
          <a:p>
            <a:pPr lvl="2"/>
            <a:r>
              <a:rPr lang="en-US" dirty="0" smtClean="0"/>
              <a:t>Bullion</a:t>
            </a:r>
          </a:p>
          <a:p>
            <a:pPr lvl="2">
              <a:buNone/>
            </a:pPr>
            <a:r>
              <a:rPr lang="en-US" dirty="0" smtClean="0"/>
              <a:t>etc.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Securities…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Regulating the business in stock exchanges and any other securities markets</a:t>
            </a:r>
          </a:p>
          <a:p>
            <a:r>
              <a:rPr lang="en-US" dirty="0" smtClean="0"/>
              <a:t>Registering and regulating the working of stock brokers</a:t>
            </a:r>
          </a:p>
          <a:p>
            <a:r>
              <a:rPr lang="en-US" dirty="0" smtClean="0"/>
              <a:t>Prohibiting fraudulent and unfair trade practices</a:t>
            </a:r>
          </a:p>
          <a:p>
            <a:r>
              <a:rPr lang="en-US" dirty="0" smtClean="0"/>
              <a:t>Calling for information from, undertaking inspection, conducting inquiries and audits of the stock exchanges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SEBI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There are two independent segments of Securities Market and they are - </a:t>
            </a:r>
          </a:p>
          <a:p>
            <a:endParaRPr lang="en-US" dirty="0" smtClean="0"/>
          </a:p>
          <a:p>
            <a:r>
              <a:rPr lang="en-US" b="1" dirty="0" smtClean="0"/>
              <a:t>Primary Markets </a:t>
            </a:r>
            <a:r>
              <a:rPr lang="en-US" dirty="0" smtClean="0"/>
              <a:t>- provides the channel for sale of new securities</a:t>
            </a:r>
          </a:p>
          <a:p>
            <a:endParaRPr lang="en-US" dirty="0" smtClean="0"/>
          </a:p>
          <a:p>
            <a:r>
              <a:rPr lang="en-US" b="1" dirty="0" smtClean="0"/>
              <a:t>Secondary Markets </a:t>
            </a:r>
            <a:r>
              <a:rPr lang="en-US" dirty="0" smtClean="0"/>
              <a:t>- deals in securities previously issued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Segments of Securities Market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primary market provides the channel for sale of new securities. </a:t>
            </a:r>
          </a:p>
          <a:p>
            <a:r>
              <a:rPr lang="en-US" dirty="0" smtClean="0"/>
              <a:t>Primary market provides opportunity to issuers of securities</a:t>
            </a:r>
          </a:p>
          <a:p>
            <a:r>
              <a:rPr lang="en-US" dirty="0" smtClean="0"/>
              <a:t>Government as well as corporates, to raise resources to meet their requirements of investment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Markets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What is Face Value of a Share?</a:t>
            </a:r>
          </a:p>
          <a:p>
            <a:pPr lvl="1">
              <a:buNone/>
            </a:pPr>
            <a:r>
              <a:rPr lang="en-US" dirty="0" smtClean="0"/>
              <a:t>   The nominal of stated amount associated to a share by the issuer.</a:t>
            </a:r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What is Premium/ Discount?</a:t>
            </a:r>
          </a:p>
          <a:p>
            <a:pPr lvl="1">
              <a:buNone/>
            </a:pPr>
            <a:r>
              <a:rPr lang="en-US" dirty="0" smtClean="0"/>
              <a:t>	Premium – When securities sold above its face value Discount – When securities sold below its face value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Markets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 Public Offering</a:t>
            </a:r>
          </a:p>
          <a:p>
            <a:r>
              <a:rPr lang="en-US" dirty="0" smtClean="0"/>
              <a:t>Further issue(FPO)</a:t>
            </a:r>
          </a:p>
          <a:p>
            <a:r>
              <a:rPr lang="en-US" dirty="0" smtClean="0"/>
              <a:t>Rights issue</a:t>
            </a:r>
          </a:p>
          <a:p>
            <a:r>
              <a:rPr lang="en-US" dirty="0" smtClean="0"/>
              <a:t>Preferential issue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kinds of issues</a:t>
            </a:r>
            <a:endParaRPr lang="en-US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Draft Prospectus</a:t>
            </a:r>
          </a:p>
          <a:p>
            <a:r>
              <a:rPr lang="en-US" dirty="0" smtClean="0"/>
              <a:t>RHP</a:t>
            </a:r>
          </a:p>
          <a:p>
            <a:r>
              <a:rPr lang="en-US" dirty="0" smtClean="0"/>
              <a:t>Quotas</a:t>
            </a:r>
          </a:p>
          <a:p>
            <a:pPr lvl="1"/>
            <a:r>
              <a:rPr lang="en-IN" dirty="0" smtClean="0"/>
              <a:t>QIB – 50%</a:t>
            </a:r>
          </a:p>
          <a:p>
            <a:pPr lvl="1"/>
            <a:r>
              <a:rPr lang="en-IN" dirty="0" smtClean="0"/>
              <a:t>HNI – 15%</a:t>
            </a:r>
          </a:p>
          <a:p>
            <a:pPr lvl="1"/>
            <a:r>
              <a:rPr lang="en-IN" dirty="0" smtClean="0"/>
              <a:t>Retail - 35%</a:t>
            </a:r>
          </a:p>
          <a:p>
            <a:pPr marL="93663" lvl="1" indent="-93663">
              <a:buFont typeface="Wingdings" pitchFamily="2" charset="2"/>
              <a:buChar char="Ø"/>
            </a:pPr>
            <a:r>
              <a:rPr lang="en-US" dirty="0" smtClean="0"/>
              <a:t>Definitions – Retail Investor, HNI, QIB.</a:t>
            </a:r>
          </a:p>
          <a:p>
            <a:pPr marL="93663" lvl="1" indent="-93663">
              <a:buFont typeface="Wingdings" pitchFamily="2" charset="2"/>
              <a:buChar char="Ø"/>
            </a:pPr>
            <a:endParaRPr lang="en-US" dirty="0" smtClean="0"/>
          </a:p>
          <a:p>
            <a:pPr marL="93663" lvl="1" indent="-93663">
              <a:buNone/>
            </a:pPr>
            <a:r>
              <a:rPr lang="en-IN" sz="2000" b="1" dirty="0" smtClean="0"/>
              <a:t>Note </a:t>
            </a:r>
            <a:r>
              <a:rPr lang="en-IN" sz="2000" dirty="0" smtClean="0"/>
              <a:t>: QIB's are prohibited by SEBI guidelines to withdraw their bids after the close of the IPOs. Retail and non-institutional bidders are permitted to withdraw their bids until the day of allotment.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IPOs</a:t>
            </a:r>
            <a:endParaRPr lang="en-IN" dirty="0"/>
          </a:p>
        </p:txBody>
      </p:sp>
      <p:pic>
        <p:nvPicPr>
          <p:cNvPr id="4" name="Picture 2" descr="C:\Users\krishna\Desktop\FinForum\Posters_FinanceForum\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228600"/>
            <a:ext cx="552450" cy="865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925</TotalTime>
  <Words>888</Words>
  <Application>Microsoft Office PowerPoint</Application>
  <PresentationFormat>On-screen Show (4:3)</PresentationFormat>
  <Paragraphs>160</Paragraphs>
  <Slides>22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Share Bazaar     </vt:lpstr>
      <vt:lpstr>What are shares?</vt:lpstr>
      <vt:lpstr>Securities…</vt:lpstr>
      <vt:lpstr>Role of SEBI</vt:lpstr>
      <vt:lpstr>Segments of Securities Market</vt:lpstr>
      <vt:lpstr>Primary Markets</vt:lpstr>
      <vt:lpstr>Primary Markets</vt:lpstr>
      <vt:lpstr>Different kinds of issues</vt:lpstr>
      <vt:lpstr>IPOs</vt:lpstr>
      <vt:lpstr>ASBA</vt:lpstr>
      <vt:lpstr>Price Band</vt:lpstr>
      <vt:lpstr>Initial Public Offering</vt:lpstr>
      <vt:lpstr>Secondary Market</vt:lpstr>
      <vt:lpstr>Stock Exchange</vt:lpstr>
      <vt:lpstr>NSE – National Stock Exchange. </vt:lpstr>
      <vt:lpstr>INDIA VIX</vt:lpstr>
      <vt:lpstr>Factors influcing stock prices</vt:lpstr>
      <vt:lpstr>Important indicators</vt:lpstr>
      <vt:lpstr>Other Parameters</vt:lpstr>
      <vt:lpstr>Freq used terms</vt:lpstr>
      <vt:lpstr>Portfolio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Equities – An Investment</dc:title>
  <dc:creator>chaitanya</dc:creator>
  <cp:lastModifiedBy>Srinivas</cp:lastModifiedBy>
  <cp:revision>86</cp:revision>
  <dcterms:created xsi:type="dcterms:W3CDTF">2012-01-22T12:07:50Z</dcterms:created>
  <dcterms:modified xsi:type="dcterms:W3CDTF">2012-01-22T12:10:04Z</dcterms:modified>
</cp:coreProperties>
</file>